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97" r:id="rId2"/>
    <p:sldId id="258" r:id="rId3"/>
    <p:sldId id="310" r:id="rId4"/>
    <p:sldId id="259" r:id="rId5"/>
    <p:sldId id="263" r:id="rId6"/>
    <p:sldId id="307" r:id="rId7"/>
    <p:sldId id="309" r:id="rId8"/>
    <p:sldId id="308" r:id="rId9"/>
    <p:sldId id="265" r:id="rId10"/>
    <p:sldId id="264" r:id="rId11"/>
    <p:sldId id="298" r:id="rId12"/>
    <p:sldId id="267" r:id="rId13"/>
    <p:sldId id="268" r:id="rId14"/>
    <p:sldId id="269" r:id="rId15"/>
    <p:sldId id="270" r:id="rId16"/>
    <p:sldId id="271" r:id="rId17"/>
    <p:sldId id="293" r:id="rId18"/>
    <p:sldId id="294" r:id="rId19"/>
    <p:sldId id="292" r:id="rId20"/>
    <p:sldId id="272" r:id="rId21"/>
    <p:sldId id="273" r:id="rId22"/>
    <p:sldId id="274" r:id="rId23"/>
    <p:sldId id="275" r:id="rId24"/>
    <p:sldId id="299" r:id="rId25"/>
    <p:sldId id="277" r:id="rId26"/>
    <p:sldId id="289" r:id="rId27"/>
    <p:sldId id="279" r:id="rId28"/>
    <p:sldId id="280" r:id="rId29"/>
    <p:sldId id="281" r:id="rId30"/>
    <p:sldId id="303" r:id="rId31"/>
    <p:sldId id="306" r:id="rId32"/>
    <p:sldId id="305" r:id="rId33"/>
    <p:sldId id="304" r:id="rId34"/>
    <p:sldId id="282" r:id="rId35"/>
    <p:sldId id="283" r:id="rId36"/>
    <p:sldId id="302" r:id="rId37"/>
    <p:sldId id="311" r:id="rId38"/>
    <p:sldId id="285" r:id="rId39"/>
    <p:sldId id="286" r:id="rId40"/>
    <p:sldId id="296" r:id="rId41"/>
    <p:sldId id="287" r:id="rId42"/>
    <p:sldId id="288" r:id="rId4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97"/>
            <p14:sldId id="258"/>
            <p14:sldId id="310"/>
            <p14:sldId id="259"/>
            <p14:sldId id="263"/>
            <p14:sldId id="307"/>
            <p14:sldId id="309"/>
            <p14:sldId id="308"/>
            <p14:sldId id="265"/>
            <p14:sldId id="264"/>
            <p14:sldId id="298"/>
            <p14:sldId id="267"/>
            <p14:sldId id="268"/>
            <p14:sldId id="269"/>
            <p14:sldId id="270"/>
            <p14:sldId id="271"/>
            <p14:sldId id="293"/>
            <p14:sldId id="294"/>
            <p14:sldId id="292"/>
            <p14:sldId id="272"/>
            <p14:sldId id="273"/>
            <p14:sldId id="274"/>
            <p14:sldId id="275"/>
            <p14:sldId id="299"/>
            <p14:sldId id="277"/>
            <p14:sldId id="289"/>
            <p14:sldId id="279"/>
            <p14:sldId id="280"/>
            <p14:sldId id="281"/>
            <p14:sldId id="303"/>
            <p14:sldId id="306"/>
            <p14:sldId id="305"/>
            <p14:sldId id="304"/>
            <p14:sldId id="282"/>
            <p14:sldId id="283"/>
            <p14:sldId id="302"/>
            <p14:sldId id="311"/>
            <p14:sldId id="285"/>
            <p14:sldId id="286"/>
            <p14:sldId id="29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379042-19B8-468D-8E4C-3CADCFCB1CB8}" v="1" dt="2021-07-14T20:13:37.1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4" autoAdjust="0"/>
    <p:restoredTop sz="93420" autoAdjust="0"/>
  </p:normalViewPr>
  <p:slideViewPr>
    <p:cSldViewPr>
      <p:cViewPr varScale="1">
        <p:scale>
          <a:sx n="103" d="100"/>
          <a:sy n="103" d="100"/>
        </p:scale>
        <p:origin x="138" y="18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D7379042-19B8-468D-8E4C-3CADCFCB1CB8}"/>
    <pc:docChg chg="custSel modSld">
      <pc:chgData name="Anatoliy Kigel" userId="7432c6c4687b0a9c" providerId="LiveId" clId="{D7379042-19B8-468D-8E4C-3CADCFCB1CB8}" dt="2021-07-14T20:13:56.666" v="19" actId="1076"/>
      <pc:docMkLst>
        <pc:docMk/>
      </pc:docMkLst>
      <pc:sldChg chg="delSp modSp mod">
        <pc:chgData name="Anatoliy Kigel" userId="7432c6c4687b0a9c" providerId="LiveId" clId="{D7379042-19B8-468D-8E4C-3CADCFCB1CB8}" dt="2021-07-14T20:13:56.666" v="19" actId="1076"/>
        <pc:sldMkLst>
          <pc:docMk/>
          <pc:sldMk cId="4049950866" sldId="308"/>
        </pc:sldMkLst>
        <pc:spChg chg="mod">
          <ac:chgData name="Anatoliy Kigel" userId="7432c6c4687b0a9c" providerId="LiveId" clId="{D7379042-19B8-468D-8E4C-3CADCFCB1CB8}" dt="2021-07-14T20:13:39.928" v="10" actId="6549"/>
          <ac:spMkLst>
            <pc:docMk/>
            <pc:sldMk cId="4049950866" sldId="308"/>
            <ac:spMk id="4" creationId="{00000000-0000-0000-0000-000000000000}"/>
          </ac:spMkLst>
        </pc:spChg>
        <pc:spChg chg="del">
          <ac:chgData name="Anatoliy Kigel" userId="7432c6c4687b0a9c" providerId="LiveId" clId="{D7379042-19B8-468D-8E4C-3CADCFCB1CB8}" dt="2021-07-14T20:11:44.828" v="4" actId="478"/>
          <ac:spMkLst>
            <pc:docMk/>
            <pc:sldMk cId="4049950866" sldId="308"/>
            <ac:spMk id="15" creationId="{00000000-0000-0000-0000-000000000000}"/>
          </ac:spMkLst>
        </pc:spChg>
        <pc:spChg chg="del">
          <ac:chgData name="Anatoliy Kigel" userId="7432c6c4687b0a9c" providerId="LiveId" clId="{D7379042-19B8-468D-8E4C-3CADCFCB1CB8}" dt="2021-07-14T20:11:42.408" v="3" actId="478"/>
          <ac:spMkLst>
            <pc:docMk/>
            <pc:sldMk cId="4049950866" sldId="308"/>
            <ac:spMk id="16" creationId="{00000000-0000-0000-0000-000000000000}"/>
          </ac:spMkLst>
        </pc:spChg>
        <pc:picChg chg="mod">
          <ac:chgData name="Anatoliy Kigel" userId="7432c6c4687b0a9c" providerId="LiveId" clId="{D7379042-19B8-468D-8E4C-3CADCFCB1CB8}" dt="2021-07-14T20:13:51.907" v="16" actId="1076"/>
          <ac:picMkLst>
            <pc:docMk/>
            <pc:sldMk cId="4049950866" sldId="308"/>
            <ac:picMk id="2" creationId="{00000000-0000-0000-0000-000000000000}"/>
          </ac:picMkLst>
        </pc:picChg>
        <pc:picChg chg="mod">
          <ac:chgData name="Anatoliy Kigel" userId="7432c6c4687b0a9c" providerId="LiveId" clId="{D7379042-19B8-468D-8E4C-3CADCFCB1CB8}" dt="2021-07-14T20:13:56.666" v="19" actId="1076"/>
          <ac:picMkLst>
            <pc:docMk/>
            <pc:sldMk cId="4049950866" sldId="308"/>
            <ac:picMk id="7" creationId="{00000000-0000-0000-0000-000000000000}"/>
          </ac:picMkLst>
        </pc:picChg>
        <pc:picChg chg="del">
          <ac:chgData name="Anatoliy Kigel" userId="7432c6c4687b0a9c" providerId="LiveId" clId="{D7379042-19B8-468D-8E4C-3CADCFCB1CB8}" dt="2021-07-14T20:11:36.060" v="0" actId="478"/>
          <ac:picMkLst>
            <pc:docMk/>
            <pc:sldMk cId="4049950866" sldId="308"/>
            <ac:picMk id="12" creationId="{00000000-0000-0000-0000-000000000000}"/>
          </ac:picMkLst>
        </pc:picChg>
        <pc:picChg chg="del">
          <ac:chgData name="Anatoliy Kigel" userId="7432c6c4687b0a9c" providerId="LiveId" clId="{D7379042-19B8-468D-8E4C-3CADCFCB1CB8}" dt="2021-07-14T20:11:41.537" v="2" actId="478"/>
          <ac:picMkLst>
            <pc:docMk/>
            <pc:sldMk cId="4049950866" sldId="308"/>
            <ac:picMk id="14" creationId="{00000000-0000-0000-0000-000000000000}"/>
          </ac:picMkLst>
        </pc:picChg>
        <pc:cxnChg chg="del">
          <ac:chgData name="Anatoliy Kigel" userId="7432c6c4687b0a9c" providerId="LiveId" clId="{D7379042-19B8-468D-8E4C-3CADCFCB1CB8}" dt="2021-07-14T20:11:37.511" v="1" actId="478"/>
          <ac:cxnSpMkLst>
            <pc:docMk/>
            <pc:sldMk cId="4049950866" sldId="308"/>
            <ac:cxnSpMk id="9" creationId="{00000000-0000-0000-0000-000000000000}"/>
          </ac:cxnSpMkLst>
        </pc:cxnChg>
      </pc:sldChg>
    </pc:docChg>
  </pc:docChgLst>
  <pc:docChgLst>
    <pc:chgData name="Anatoliy Kigel" userId="7432c6c4687b0a9c" providerId="LiveId" clId="{171A04CC-7AFF-4134-BA7B-D25B1F992CA5}"/>
    <pc:docChg chg="undo custSel addSld modSld sldOrd modSection">
      <pc:chgData name="Anatoliy Kigel" userId="7432c6c4687b0a9c" providerId="LiveId" clId="{171A04CC-7AFF-4134-BA7B-D25B1F992CA5}" dt="2021-04-07T08:50:25.445" v="151" actId="1037"/>
      <pc:docMkLst>
        <pc:docMk/>
      </pc:docMkLst>
      <pc:sldChg chg="addSp delSp modSp add mod ord delAnim">
        <pc:chgData name="Anatoliy Kigel" userId="7432c6c4687b0a9c" providerId="LiveId" clId="{171A04CC-7AFF-4134-BA7B-D25B1F992CA5}" dt="2021-04-07T08:50:25.445" v="151" actId="1037"/>
        <pc:sldMkLst>
          <pc:docMk/>
          <pc:sldMk cId="670543196" sldId="310"/>
        </pc:sldMkLst>
        <pc:spChg chg="add mod">
          <ac:chgData name="Anatoliy Kigel" userId="7432c6c4687b0a9c" providerId="LiveId" clId="{171A04CC-7AFF-4134-BA7B-D25B1F992CA5}" dt="2021-04-07T08:50:25.445" v="151" actId="1037"/>
          <ac:spMkLst>
            <pc:docMk/>
            <pc:sldMk cId="670543196" sldId="310"/>
            <ac:spMk id="4" creationId="{E8BAFEE8-D823-4B2E-9CE3-B470C6CE9E17}"/>
          </ac:spMkLst>
        </pc:spChg>
        <pc:spChg chg="add del">
          <ac:chgData name="Anatoliy Kigel" userId="7432c6c4687b0a9c" providerId="LiveId" clId="{171A04CC-7AFF-4134-BA7B-D25B1F992CA5}" dt="2021-04-07T08:44:25.088" v="4" actId="22"/>
          <ac:spMkLst>
            <pc:docMk/>
            <pc:sldMk cId="670543196" sldId="310"/>
            <ac:spMk id="5" creationId="{60F9D0BA-F360-41D9-9DA3-741264FB5A97}"/>
          </ac:spMkLst>
        </pc:spChg>
        <pc:picChg chg="add mod">
          <ac:chgData name="Anatoliy Kigel" userId="7432c6c4687b0a9c" providerId="LiveId" clId="{171A04CC-7AFF-4134-BA7B-D25B1F992CA5}" dt="2021-04-07T08:48:19.128" v="24" actId="732"/>
          <ac:picMkLst>
            <pc:docMk/>
            <pc:sldMk cId="670543196" sldId="310"/>
            <ac:picMk id="3" creationId="{5F963017-15AC-4FFA-95DC-EA4FFF5807F3}"/>
          </ac:picMkLst>
        </pc:picChg>
        <pc:picChg chg="del">
          <ac:chgData name="Anatoliy Kigel" userId="7432c6c4687b0a9c" providerId="LiveId" clId="{171A04CC-7AFF-4134-BA7B-D25B1F992CA5}" dt="2021-04-07T08:44:23.080" v="2" actId="478"/>
          <ac:picMkLst>
            <pc:docMk/>
            <pc:sldMk cId="670543196" sldId="310"/>
            <ac:picMk id="10" creationId="{00000000-0000-0000-0000-000000000000}"/>
          </ac:picMkLst>
        </pc:picChg>
        <pc:picChg chg="del">
          <ac:chgData name="Anatoliy Kigel" userId="7432c6c4687b0a9c" providerId="LiveId" clId="{171A04CC-7AFF-4134-BA7B-D25B1F992CA5}" dt="2021-04-07T08:44:22.504" v="1" actId="478"/>
          <ac:picMkLst>
            <pc:docMk/>
            <pc:sldMk cId="670543196" sldId="310"/>
            <ac:picMk id="1026" creationId="{00000000-0000-0000-0000-000000000000}"/>
          </ac:picMkLst>
        </pc:picChg>
      </pc:sldChg>
    </pc:docChg>
  </pc:docChgLst>
  <pc:docChgLst>
    <pc:chgData name="Anatoliy Kigel" userId="7432c6c4687b0a9c" providerId="LiveId" clId="{E1847A46-37C4-4A35-B392-240EFE64DE75}"/>
    <pc:docChg chg="custSel addSld modSld modSection">
      <pc:chgData name="Anatoliy Kigel" userId="7432c6c4687b0a9c" providerId="LiveId" clId="{E1847A46-37C4-4A35-B392-240EFE64DE75}" dt="2021-05-23T19:29:14.770" v="62" actId="6549"/>
      <pc:docMkLst>
        <pc:docMk/>
      </pc:docMkLst>
      <pc:sldChg chg="addSp delSp modSp add mod">
        <pc:chgData name="Anatoliy Kigel" userId="7432c6c4687b0a9c" providerId="LiveId" clId="{E1847A46-37C4-4A35-B392-240EFE64DE75}" dt="2021-05-23T19:29:14.770" v="62" actId="6549"/>
        <pc:sldMkLst>
          <pc:docMk/>
          <pc:sldMk cId="3493102739" sldId="311"/>
        </pc:sldMkLst>
        <pc:spChg chg="mod">
          <ac:chgData name="Anatoliy Kigel" userId="7432c6c4687b0a9c" providerId="LiveId" clId="{E1847A46-37C4-4A35-B392-240EFE64DE75}" dt="2021-05-23T19:29:14.770" v="62" actId="6549"/>
          <ac:spMkLst>
            <pc:docMk/>
            <pc:sldMk cId="3493102739" sldId="311"/>
            <ac:spMk id="6" creationId="{00000000-0000-0000-0000-000000000000}"/>
          </ac:spMkLst>
        </pc:spChg>
        <pc:spChg chg="mod">
          <ac:chgData name="Anatoliy Kigel" userId="7432c6c4687b0a9c" providerId="LiveId" clId="{E1847A46-37C4-4A35-B392-240EFE64DE75}" dt="2021-05-23T19:29:06.993" v="59" actId="1036"/>
          <ac:spMkLst>
            <pc:docMk/>
            <pc:sldMk cId="3493102739" sldId="311"/>
            <ac:spMk id="9" creationId="{00000000-0000-0000-0000-000000000000}"/>
          </ac:spMkLst>
        </pc:spChg>
        <pc:picChg chg="add mod">
          <ac:chgData name="Anatoliy Kigel" userId="7432c6c4687b0a9c" providerId="LiveId" clId="{E1847A46-37C4-4A35-B392-240EFE64DE75}" dt="2021-05-23T19:28:46.060" v="6" actId="1076"/>
          <ac:picMkLst>
            <pc:docMk/>
            <pc:sldMk cId="3493102739" sldId="311"/>
            <ac:picMk id="3" creationId="{BA6B4B25-F0C3-4EF4-AC84-E23590DD3BFA}"/>
          </ac:picMkLst>
        </pc:picChg>
        <pc:picChg chg="del">
          <ac:chgData name="Anatoliy Kigel" userId="7432c6c4687b0a9c" providerId="LiveId" clId="{E1847A46-37C4-4A35-B392-240EFE64DE75}" dt="2021-05-23T19:28:33.324" v="1" actId="478"/>
          <ac:picMkLst>
            <pc:docMk/>
            <pc:sldMk cId="3493102739" sldId="311"/>
            <ac:picMk id="1026" creationId="{00000000-0000-0000-0000-000000000000}"/>
          </ac:picMkLst>
        </pc:picChg>
      </pc:sldChg>
    </pc:docChg>
  </pc:docChgLst>
  <pc:docChgLst>
    <pc:chgData name="Anatoliy Kigel" userId="7432c6c4687b0a9c" providerId="LiveId" clId="{35A7373C-5096-4C05-BDD9-5C3ADAB54647}"/>
    <pc:docChg chg="delSld modSld modSection">
      <pc:chgData name="Anatoliy Kigel" userId="7432c6c4687b0a9c" providerId="LiveId" clId="{35A7373C-5096-4C05-BDD9-5C3ADAB54647}" dt="2021-02-13T08:26:12.737" v="5" actId="20577"/>
      <pc:docMkLst>
        <pc:docMk/>
      </pc:docMkLst>
      <pc:sldChg chg="del">
        <pc:chgData name="Anatoliy Kigel" userId="7432c6c4687b0a9c" providerId="LiveId" clId="{35A7373C-5096-4C05-BDD9-5C3ADAB54647}" dt="2021-02-13T08:25:55.572" v="0" actId="47"/>
        <pc:sldMkLst>
          <pc:docMk/>
          <pc:sldMk cId="3586602397" sldId="276"/>
        </pc:sldMkLst>
      </pc:sldChg>
      <pc:sldChg chg="modSp mod">
        <pc:chgData name="Anatoliy Kigel" userId="7432c6c4687b0a9c" providerId="LiveId" clId="{35A7373C-5096-4C05-BDD9-5C3ADAB54647}" dt="2021-02-13T08:26:03.257" v="3" actId="20577"/>
        <pc:sldMkLst>
          <pc:docMk/>
          <pc:sldMk cId="70920827" sldId="289"/>
        </pc:sldMkLst>
        <pc:spChg chg="mod">
          <ac:chgData name="Anatoliy Kigel" userId="7432c6c4687b0a9c" providerId="LiveId" clId="{35A7373C-5096-4C05-BDD9-5C3ADAB54647}" dt="2021-02-13T08:26:03.257" v="3" actId="20577"/>
          <ac:spMkLst>
            <pc:docMk/>
            <pc:sldMk cId="70920827" sldId="289"/>
            <ac:spMk id="5" creationId="{00000000-0000-0000-0000-000000000000}"/>
          </ac:spMkLst>
        </pc:spChg>
      </pc:sldChg>
      <pc:sldChg chg="modSp mod">
        <pc:chgData name="Anatoliy Kigel" userId="7432c6c4687b0a9c" providerId="LiveId" clId="{35A7373C-5096-4C05-BDD9-5C3ADAB54647}" dt="2021-02-13T08:25:59.900" v="2" actId="20577"/>
        <pc:sldMkLst>
          <pc:docMk/>
          <pc:sldMk cId="2717106172" sldId="299"/>
        </pc:sldMkLst>
        <pc:spChg chg="mod">
          <ac:chgData name="Anatoliy Kigel" userId="7432c6c4687b0a9c" providerId="LiveId" clId="{35A7373C-5096-4C05-BDD9-5C3ADAB54647}" dt="2021-02-13T08:25:59.900" v="2" actId="20577"/>
          <ac:spMkLst>
            <pc:docMk/>
            <pc:sldMk cId="2717106172" sldId="299"/>
            <ac:spMk id="5" creationId="{00000000-0000-0000-0000-000000000000}"/>
          </ac:spMkLst>
        </pc:spChg>
      </pc:sldChg>
      <pc:sldChg chg="del">
        <pc:chgData name="Anatoliy Kigel" userId="7432c6c4687b0a9c" providerId="LiveId" clId="{35A7373C-5096-4C05-BDD9-5C3ADAB54647}" dt="2021-02-13T08:25:55.572" v="0" actId="47"/>
        <pc:sldMkLst>
          <pc:docMk/>
          <pc:sldMk cId="2363713004" sldId="300"/>
        </pc:sldMkLst>
      </pc:sldChg>
      <pc:sldChg chg="modSp mod">
        <pc:chgData name="Anatoliy Kigel" userId="7432c6c4687b0a9c" providerId="LiveId" clId="{35A7373C-5096-4C05-BDD9-5C3ADAB54647}" dt="2021-02-13T08:26:10.153" v="4" actId="20577"/>
        <pc:sldMkLst>
          <pc:docMk/>
          <pc:sldMk cId="2987607514" sldId="303"/>
        </pc:sldMkLst>
        <pc:spChg chg="mod">
          <ac:chgData name="Anatoliy Kigel" userId="7432c6c4687b0a9c" providerId="LiveId" clId="{35A7373C-5096-4C05-BDD9-5C3ADAB54647}" dt="2021-02-13T08:26:10.153" v="4" actId="20577"/>
          <ac:spMkLst>
            <pc:docMk/>
            <pc:sldMk cId="2987607514" sldId="303"/>
            <ac:spMk id="5" creationId="{00000000-0000-0000-0000-000000000000}"/>
          </ac:spMkLst>
        </pc:spChg>
      </pc:sldChg>
      <pc:sldChg chg="modSp mod">
        <pc:chgData name="Anatoliy Kigel" userId="7432c6c4687b0a9c" providerId="LiveId" clId="{35A7373C-5096-4C05-BDD9-5C3ADAB54647}" dt="2021-02-13T08:26:12.737" v="5" actId="20577"/>
        <pc:sldMkLst>
          <pc:docMk/>
          <pc:sldMk cId="1576363322" sldId="305"/>
        </pc:sldMkLst>
        <pc:spChg chg="mod">
          <ac:chgData name="Anatoliy Kigel" userId="7432c6c4687b0a9c" providerId="LiveId" clId="{35A7373C-5096-4C05-BDD9-5C3ADAB54647}" dt="2021-02-13T08:26:12.737" v="5" actId="20577"/>
          <ac:spMkLst>
            <pc:docMk/>
            <pc:sldMk cId="1576363322" sldId="305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14.07.2021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9707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14.07.2021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14.07.2021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14.07.2021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14.07.2021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14.07.2021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14.07.2021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14.07.2021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14.07.2021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14.07.2021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14.07.2021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14.07.2021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14.07.2021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lp/mono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css/font-family" TargetMode="External"/><Relationship Id="rId7" Type="http://schemas.openxmlformats.org/officeDocument/2006/relationships/hyperlink" Target="https://webref.ru/css/line-height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ref.ru/css/font-size" TargetMode="External"/><Relationship Id="rId5" Type="http://schemas.openxmlformats.org/officeDocument/2006/relationships/hyperlink" Target="https://webref.ru/css/font-weight" TargetMode="External"/><Relationship Id="rId4" Type="http://schemas.openxmlformats.org/officeDocument/2006/relationships/hyperlink" Target="https://webref.ru/css/font-style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ebref.ru/css/font-weigh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dnjs.com/libraries/font-awesome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ebref.ru/css/value/siz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medium.com/devschacht/3a5dc6193857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youtu.be/gSr7DW_89xU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lineicons.com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youtu.be/bgrJ3Hlx7uo?t=3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mojipedia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 err="1">
                <a:solidFill>
                  <a:schemeClr val="bg1"/>
                </a:solidFill>
                <a:latin typeface="+mj-lt"/>
              </a:rPr>
              <a:t>Типографика</a:t>
            </a:r>
            <a:r>
              <a:rPr lang="ru-RU" sz="4400" b="1" dirty="0">
                <a:solidFill>
                  <a:schemeClr val="bg1"/>
                </a:solidFill>
                <a:latin typeface="+mj-lt"/>
              </a:rPr>
              <a:t> и 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Web</a:t>
            </a:r>
            <a:endParaRPr lang="uk-UA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434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valeriesjodin.com/wp-content/uploads/2018/11/Style-various-fonts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" t="11859" r="9601" b="26783"/>
          <a:stretch/>
        </p:blipFill>
        <p:spPr bwMode="auto">
          <a:xfrm>
            <a:off x="-24680" y="-27383"/>
            <a:ext cx="12216680" cy="69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569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esigntalk.club/wp-content/uploads/2016/11/typography-1280x8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5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258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136560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9376" y="4797152"/>
            <a:ext cx="11377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Serif</a:t>
            </a:r>
            <a:r>
              <a:rPr lang="en-US" sz="2800" dirty="0"/>
              <a:t> –</a:t>
            </a:r>
            <a:r>
              <a:rPr lang="ru-RU" sz="2800" dirty="0"/>
              <a:t> шрифты с засечками (также известны как </a:t>
            </a:r>
            <a:r>
              <a:rPr lang="en-US" sz="2800" dirty="0"/>
              <a:t>Antiqua</a:t>
            </a:r>
            <a:r>
              <a:rPr lang="ru-RU" sz="2800" dirty="0"/>
              <a:t>), </a:t>
            </a:r>
            <a:endParaRPr lang="en-US" sz="2800" dirty="0"/>
          </a:p>
          <a:p>
            <a:pPr algn="ctr"/>
            <a:r>
              <a:rPr lang="en-US" sz="2800" b="1" dirty="0"/>
              <a:t>Sans Serif </a:t>
            </a:r>
            <a:r>
              <a:rPr lang="en-US" sz="2800" dirty="0"/>
              <a:t>– </a:t>
            </a:r>
            <a:r>
              <a:rPr lang="ru-RU" sz="2800" dirty="0"/>
              <a:t>шрифты без засечек</a:t>
            </a:r>
            <a:r>
              <a:rPr lang="en-US" sz="2800" dirty="0"/>
              <a:t> (</a:t>
            </a:r>
            <a:r>
              <a:rPr lang="ru-RU" sz="2800" dirty="0"/>
              <a:t>также известны как </a:t>
            </a:r>
            <a:r>
              <a:rPr lang="en-US" sz="2800" dirty="0"/>
              <a:t>Grotesque)</a:t>
            </a:r>
            <a:endParaRPr lang="ru-RU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66668" y="1998537"/>
            <a:ext cx="339708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SERIF</a:t>
            </a:r>
            <a:endParaRPr lang="uk-UA" sz="9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655840" y="1998537"/>
            <a:ext cx="7201010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200" dirty="0">
                <a:latin typeface="Arial" panose="020B0604020202020204" pitchFamily="34" charset="0"/>
                <a:cs typeface="Arial" panose="020B0604020202020204" pitchFamily="34" charset="0"/>
              </a:rPr>
              <a:t>SANS SERIF</a:t>
            </a:r>
            <a:endParaRPr lang="uk-UA" sz="9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280906" y="1844824"/>
            <a:ext cx="14894" cy="18002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70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9840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584" y="4976008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Monospace</a:t>
            </a:r>
            <a:r>
              <a:rPr lang="en-US" sz="2400" dirty="0"/>
              <a:t> – </a:t>
            </a:r>
            <a:r>
              <a:rPr lang="ru-RU" sz="2400" dirty="0"/>
              <a:t>шрифты все символы которых имеют одинаковую ширину (в эту категорию могут входить как </a:t>
            </a:r>
            <a:r>
              <a:rPr lang="en-US" sz="2400" b="1" dirty="0"/>
              <a:t>Serif</a:t>
            </a:r>
            <a:r>
              <a:rPr lang="en-US" sz="2400" dirty="0"/>
              <a:t> </a:t>
            </a:r>
            <a:r>
              <a:rPr lang="ru-RU" sz="2400" dirty="0"/>
              <a:t>так и </a:t>
            </a:r>
            <a:r>
              <a:rPr lang="en-US" sz="2400" b="1" dirty="0"/>
              <a:t>Sans Serif </a:t>
            </a:r>
            <a:r>
              <a:rPr lang="ru-RU" sz="2400" dirty="0"/>
              <a:t>шрифты).</a:t>
            </a:r>
          </a:p>
        </p:txBody>
      </p:sp>
      <p:pic>
        <p:nvPicPr>
          <p:cNvPr id="2050" name="Picture 2" descr="https://upload.wikimedia.org/wikipedia/commons/thumb/c/c5/Propvsmono.svg/640px-Propvsmono.svg.png?15598794008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186518"/>
            <a:ext cx="6587920" cy="294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3/3f/Duplexing_numerals_Concourse.png/220px-Duplexing_numerals_Concour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1592993"/>
            <a:ext cx="2671056" cy="253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113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60096" y="2498120"/>
            <a:ext cx="4680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Также можно выделить «рукописные»</a:t>
            </a:r>
            <a:r>
              <a:rPr lang="en-US" sz="2400" dirty="0"/>
              <a:t> (</a:t>
            </a:r>
            <a:r>
              <a:rPr lang="en-US" sz="2400" b="1" dirty="0"/>
              <a:t>handwritten</a:t>
            </a:r>
            <a:r>
              <a:rPr lang="en-US" sz="2400" dirty="0"/>
              <a:t>)</a:t>
            </a:r>
            <a:r>
              <a:rPr lang="ru-RU" sz="2400" dirty="0"/>
              <a:t> шрифты и «декоративные» которые относятся к общей группе </a:t>
            </a:r>
            <a:r>
              <a:rPr lang="en-US" sz="2400" b="1" dirty="0"/>
              <a:t>cursive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3074" name="Picture 2" descr="https://dealjumbo.com/wp-content/uploads/edd/Handwritten-Font-Collection-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56" t="35135" r="1"/>
          <a:stretch/>
        </p:blipFill>
        <p:spPr bwMode="auto">
          <a:xfrm>
            <a:off x="695400" y="980728"/>
            <a:ext cx="6126921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198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1674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6064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Варианты начертания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44072" y="1916832"/>
            <a:ext cx="44284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Шрифты могут обладать несколькими вариантами начертания, например </a:t>
            </a:r>
            <a:r>
              <a:rPr lang="ru-RU" sz="2800" b="1" dirty="0"/>
              <a:t>обычное</a:t>
            </a:r>
            <a:r>
              <a:rPr lang="ru-RU" sz="2800" dirty="0"/>
              <a:t>, </a:t>
            </a:r>
            <a:r>
              <a:rPr lang="ru-RU" sz="2800" b="1" dirty="0" err="1"/>
              <a:t>полужирнное</a:t>
            </a:r>
            <a:r>
              <a:rPr lang="ru-RU" sz="2800" dirty="0"/>
              <a:t>, </a:t>
            </a:r>
            <a:r>
              <a:rPr lang="ru-RU" sz="2800" b="1" dirty="0"/>
              <a:t>курсив</a:t>
            </a:r>
            <a:r>
              <a:rPr lang="ru-RU" sz="2800" dirty="0"/>
              <a:t> а также их комбинациями.</a:t>
            </a:r>
            <a:r>
              <a:rPr lang="en-US" sz="2800" dirty="0"/>
              <a:t> </a:t>
            </a:r>
            <a:endParaRPr lang="ru-RU" sz="2800" dirty="0"/>
          </a:p>
        </p:txBody>
      </p:sp>
      <p:pic>
        <p:nvPicPr>
          <p:cNvPr id="4" name="Picture 2" descr="http://dl4.joxi.net/drive/2018/09/21/0018/1034/1209354/54/e46dec47b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60"/>
          <a:stretch/>
        </p:blipFill>
        <p:spPr bwMode="auto">
          <a:xfrm>
            <a:off x="983432" y="1077015"/>
            <a:ext cx="4248472" cy="513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713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>
                <a:solidFill>
                  <a:srgbClr val="FFFF00"/>
                </a:solidFill>
              </a:rPr>
              <a:t>Шрифт</a:t>
            </a:r>
            <a:r>
              <a:rPr lang="ru-RU" sz="8000" b="1" dirty="0"/>
              <a:t> – элемент функционала</a:t>
            </a:r>
          </a:p>
        </p:txBody>
      </p:sp>
    </p:spTree>
    <p:extLst>
      <p:ext uri="{BB962C8B-B14F-4D97-AF65-F5344CB8AC3E}">
        <p14:creationId xmlns:p14="http://schemas.microsoft.com/office/powerpoint/2010/main" val="2164678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77" y="0"/>
            <a:ext cx="6475534" cy="393305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94" y="3933057"/>
            <a:ext cx="7167591" cy="29249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074" y="0"/>
            <a:ext cx="5733926" cy="451193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24274"/>
          <a:stretch/>
        </p:blipFill>
        <p:spPr>
          <a:xfrm>
            <a:off x="7152297" y="4470654"/>
            <a:ext cx="5039703" cy="23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2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233" y="1052736"/>
            <a:ext cx="6475534" cy="3933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Прямоугольник 2"/>
          <p:cNvSpPr/>
          <p:nvPr/>
        </p:nvSpPr>
        <p:spPr>
          <a:xfrm>
            <a:off x="0" y="5661248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hlinkClick r:id="rId3"/>
              </a:rPr>
              <a:t>https://www.jetbrains.com/lp/mono/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499548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3. </a:t>
            </a:r>
            <a:r>
              <a:rPr lang="ru-RU" sz="8000" b="1" dirty="0"/>
              <a:t>О шрифтах</a:t>
            </a:r>
            <a:r>
              <a:rPr lang="en-US" sz="8000" b="1" dirty="0"/>
              <a:t> </a:t>
            </a:r>
            <a:r>
              <a:rPr lang="ru-RU" sz="8000" b="1" dirty="0"/>
              <a:t>в вебе</a:t>
            </a:r>
          </a:p>
        </p:txBody>
      </p:sp>
    </p:spTree>
    <p:extLst>
      <p:ext uri="{BB962C8B-B14F-4D97-AF65-F5344CB8AC3E}">
        <p14:creationId xmlns:p14="http://schemas.microsoft.com/office/powerpoint/2010/main" val="1202744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/>
              <a:t>1. О кодировке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138298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8864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Шрифты и экраны</a:t>
            </a:r>
          </a:p>
        </p:txBody>
      </p:sp>
      <p:pic>
        <p:nvPicPr>
          <p:cNvPr id="6146" name="Picture 2" descr="https://www.originalam.net/img/pages/1200dpi_printing_zoom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6" b="10885"/>
          <a:stretch/>
        </p:blipFill>
        <p:spPr bwMode="auto">
          <a:xfrm>
            <a:off x="1343472" y="692696"/>
            <a:ext cx="9505056" cy="453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27448" y="5301208"/>
            <a:ext cx="9937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Бытует мнение что в Вебе (и в целом для отображения на экранах) необходимо использовать только шрифты без засечек. Во времена когда разрешающая способность экранов была мала – это имело смысл, т.к. было проблематично </a:t>
            </a:r>
            <a:r>
              <a:rPr lang="ru-RU" dirty="0" err="1"/>
              <a:t>отрисовывать</a:t>
            </a:r>
            <a:r>
              <a:rPr lang="ru-RU" dirty="0"/>
              <a:t> засечки. На сегодня разрешающая способность экранов позволяет без особых проблем </a:t>
            </a:r>
            <a:r>
              <a:rPr lang="ru-RU" dirty="0" err="1"/>
              <a:t>отрисовывать</a:t>
            </a:r>
            <a:r>
              <a:rPr lang="ru-RU" dirty="0"/>
              <a:t> шрифты с засечками.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48722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4. </a:t>
            </a:r>
            <a:r>
              <a:rPr lang="ru-RU" sz="8000" b="1" dirty="0"/>
              <a:t>Шрифты и </a:t>
            </a:r>
            <a:r>
              <a:rPr lang="en-US" sz="8000" b="1" dirty="0"/>
              <a:t>CSS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3770958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Задание шрифта</a:t>
            </a:r>
            <a:r>
              <a:rPr lang="en-US" sz="4000" b="1" dirty="0"/>
              <a:t> </a:t>
            </a:r>
            <a:r>
              <a:rPr lang="ru-RU" sz="4000" b="1" dirty="0"/>
              <a:t>в </a:t>
            </a:r>
            <a:r>
              <a:rPr lang="en-US" sz="4000" b="1" dirty="0"/>
              <a:t>CSS</a:t>
            </a:r>
            <a:endParaRPr lang="ru-RU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71464" y="4409817"/>
            <a:ext cx="9937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При помощи свойства </a:t>
            </a:r>
            <a:r>
              <a:rPr lang="en-US" sz="2000" b="1" dirty="0">
                <a:solidFill>
                  <a:srgbClr val="00B050"/>
                </a:solidFill>
              </a:rPr>
              <a:t>font-family</a:t>
            </a:r>
            <a:r>
              <a:rPr lang="en-US" sz="2000" dirty="0"/>
              <a:t> </a:t>
            </a:r>
            <a:r>
              <a:rPr lang="ru-RU" sz="2000" dirty="0"/>
              <a:t>мы можем задать используемый шрифт (несколько в качестве резервных). Также есть возможность при помощи свойств</a:t>
            </a:r>
            <a:r>
              <a:rPr lang="en-US" sz="2000" dirty="0"/>
              <a:t> </a:t>
            </a:r>
            <a:r>
              <a:rPr lang="en-US" sz="2000" b="1" dirty="0"/>
              <a:t>font-style</a:t>
            </a:r>
            <a:r>
              <a:rPr lang="en-US" sz="2000" dirty="0"/>
              <a:t>,</a:t>
            </a:r>
            <a:r>
              <a:rPr lang="en-US" sz="2000" b="1" dirty="0"/>
              <a:t> font-weight</a:t>
            </a:r>
            <a:r>
              <a:rPr lang="en-US" sz="2000" dirty="0"/>
              <a:t>,</a:t>
            </a:r>
            <a:r>
              <a:rPr lang="en-US" sz="2000" b="1" dirty="0"/>
              <a:t> font-size</a:t>
            </a:r>
            <a:r>
              <a:rPr lang="en-US" sz="2000" dirty="0"/>
              <a:t>,</a:t>
            </a:r>
            <a:r>
              <a:rPr lang="en-US" sz="2000" b="1" dirty="0"/>
              <a:t> line-height </a:t>
            </a:r>
            <a:r>
              <a:rPr lang="ru-RU" sz="2000" dirty="0"/>
              <a:t>(и других) задать внешний вид шрифта. Либо же можно воспользоваться универсальным свойством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font</a:t>
            </a:r>
            <a:r>
              <a:rPr lang="en-US" sz="2000" dirty="0"/>
              <a:t>. </a:t>
            </a:r>
            <a:endParaRPr lang="uk-UA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43" y="1316127"/>
            <a:ext cx="9775113" cy="240090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688288" y="2105561"/>
            <a:ext cx="310206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3"/>
              </a:rPr>
              <a:t>https://webref.ru/css/font-family</a:t>
            </a:r>
            <a:endParaRPr lang="en-US" sz="1600" b="1" dirty="0"/>
          </a:p>
          <a:p>
            <a:r>
              <a:rPr lang="en-US" sz="1600" b="1" dirty="0">
                <a:hlinkClick r:id="rId4"/>
              </a:rPr>
              <a:t>https://webref.ru/css/font-style</a:t>
            </a:r>
            <a:endParaRPr lang="en-US" sz="1600" b="1" dirty="0"/>
          </a:p>
          <a:p>
            <a:r>
              <a:rPr lang="en-US" sz="1600" b="1" dirty="0">
                <a:hlinkClick r:id="rId5"/>
              </a:rPr>
              <a:t>https://webref.ru/css/font-weight</a:t>
            </a:r>
            <a:endParaRPr lang="en-US" sz="1600" b="1" dirty="0"/>
          </a:p>
          <a:p>
            <a:r>
              <a:rPr lang="en-US" sz="1600" b="1" dirty="0">
                <a:hlinkClick r:id="rId6"/>
              </a:rPr>
              <a:t>https://webref.ru/css/font-size</a:t>
            </a:r>
            <a:endParaRPr lang="en-US" sz="1600" b="1" dirty="0"/>
          </a:p>
          <a:p>
            <a:r>
              <a:rPr lang="en-US" sz="1600" b="1" dirty="0">
                <a:hlinkClick r:id="rId7"/>
              </a:rPr>
              <a:t>https://webref.ru/css/line-height</a:t>
            </a:r>
            <a:endParaRPr lang="uk-UA" sz="1600" b="1" dirty="0"/>
          </a:p>
        </p:txBody>
      </p:sp>
    </p:spTree>
    <p:extLst>
      <p:ext uri="{BB962C8B-B14F-4D97-AF65-F5344CB8AC3E}">
        <p14:creationId xmlns:p14="http://schemas.microsoft.com/office/powerpoint/2010/main" val="2610480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Задание шрифта</a:t>
            </a:r>
            <a:r>
              <a:rPr lang="en-US" sz="3600" b="1" dirty="0"/>
              <a:t> </a:t>
            </a:r>
            <a:r>
              <a:rPr lang="ru-RU" sz="3600" b="1" dirty="0"/>
              <a:t>в </a:t>
            </a:r>
            <a:r>
              <a:rPr lang="en-US" sz="3600" b="1" dirty="0"/>
              <a:t>CSS</a:t>
            </a:r>
            <a:endParaRPr lang="ru-RU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104112" y="2305329"/>
            <a:ext cx="4500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Свойство </a:t>
            </a:r>
            <a:r>
              <a:rPr lang="en-US" sz="2000" b="1" dirty="0"/>
              <a:t>font-weight</a:t>
            </a:r>
            <a:r>
              <a:rPr lang="en-US" sz="2000" dirty="0"/>
              <a:t> </a:t>
            </a:r>
            <a:r>
              <a:rPr lang="ru-RU" sz="2000" dirty="0"/>
              <a:t>позволяет задать насыщенность шрифта (толщину), в качестве значение используются числа кратные сотне от </a:t>
            </a:r>
            <a:r>
              <a:rPr lang="ru-RU" sz="2000" b="1" dirty="0"/>
              <a:t>100</a:t>
            </a:r>
            <a:r>
              <a:rPr lang="ru-RU" sz="2000" dirty="0"/>
              <a:t> до </a:t>
            </a:r>
            <a:r>
              <a:rPr lang="ru-RU" sz="2000" b="1" dirty="0"/>
              <a:t>900</a:t>
            </a:r>
            <a:r>
              <a:rPr lang="ru-RU" sz="2000" dirty="0"/>
              <a:t>. Также возможно использовать заложенные константы </a:t>
            </a:r>
            <a:r>
              <a:rPr lang="en-US" sz="2000" dirty="0"/>
              <a:t>(</a:t>
            </a:r>
            <a:r>
              <a:rPr lang="en-US" sz="2000" i="1" dirty="0"/>
              <a:t>bold, bolder, lighter, normal</a:t>
            </a:r>
            <a:r>
              <a:rPr lang="en-US" sz="2000" dirty="0"/>
              <a:t>).</a:t>
            </a:r>
            <a:r>
              <a:rPr lang="ru-RU" sz="2000" dirty="0"/>
              <a:t>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320136" y="4365104"/>
            <a:ext cx="3102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2"/>
              </a:rPr>
              <a:t>https://webref.ru/css/font-weight</a:t>
            </a:r>
            <a:endParaRPr lang="en-US" sz="16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23392" y="1801149"/>
            <a:ext cx="59406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100: Thin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200: Extra Light (Ultra Light)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300: Light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400: Normal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500: Medium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600: Semi Bold (Demi Bold)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700: Bold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800: Extra Bold (Ultra Bold)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900: Black (Heavy)</a:t>
            </a:r>
            <a:endParaRPr lang="en-US" sz="2400" b="1" i="0" dirty="0"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121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5. Google Fonts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2717106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7879" y="188640"/>
            <a:ext cx="8047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Использование шрифтов на примере </a:t>
            </a:r>
            <a:r>
              <a:rPr lang="en-US" sz="2800" b="1" dirty="0"/>
              <a:t>Google Fonts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82483" y="5776861"/>
            <a:ext cx="8044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hlinkClick r:id="rId2"/>
              </a:rPr>
              <a:t>https://fonts.google.com/</a:t>
            </a:r>
            <a:endParaRPr lang="ru-RU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16479" y="5157192"/>
            <a:ext cx="8210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Google Fonts – </a:t>
            </a:r>
            <a:r>
              <a:rPr lang="ru-RU" sz="2400" i="1" dirty="0"/>
              <a:t>хранилище и инструмент подбора шрифтов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958537"/>
            <a:ext cx="8208912" cy="40546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7415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6. CSS </a:t>
            </a:r>
            <a:r>
              <a:rPr lang="ru-RU" sz="6000" b="1" dirty="0"/>
              <a:t>Библиотека</a:t>
            </a:r>
            <a:endParaRPr lang="en-US" sz="6000" b="1" dirty="0"/>
          </a:p>
          <a:p>
            <a:pPr algn="ctr"/>
            <a:r>
              <a:rPr lang="en-US" sz="6000" b="1" dirty="0">
                <a:solidFill>
                  <a:srgbClr val="FFFF00"/>
                </a:solidFill>
              </a:rPr>
              <a:t>Font Awesome</a:t>
            </a:r>
            <a:endParaRPr lang="uk-UA" sz="6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20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24731"/>
          <a:stretch/>
        </p:blipFill>
        <p:spPr>
          <a:xfrm>
            <a:off x="0" y="-2187"/>
            <a:ext cx="12192000" cy="68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60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8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35560" y="476673"/>
            <a:ext cx="823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071664" y="4521314"/>
            <a:ext cx="60439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hlinkClick r:id="rId2"/>
              </a:rPr>
              <a:t>https://fontawesome.com/</a:t>
            </a:r>
            <a:endParaRPr lang="ru-RU" sz="4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322" y="1268760"/>
            <a:ext cx="8718698" cy="2952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0" y="5446965"/>
            <a:ext cx="1219200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Ссылку можно взять на </a:t>
            </a:r>
            <a:r>
              <a:rPr lang="en-US" b="1" dirty="0">
                <a:hlinkClick r:id="rId4"/>
              </a:rPr>
              <a:t>https://cdnjs.com/libraries/font-awesome</a:t>
            </a:r>
            <a:endParaRPr lang="ru-R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214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2206" b="-1"/>
          <a:stretch/>
        </p:blipFill>
        <p:spPr>
          <a:xfrm>
            <a:off x="1487488" y="1268760"/>
            <a:ext cx="9469617" cy="4680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955540" y="406406"/>
            <a:ext cx="823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</p:spTree>
    <p:extLst>
      <p:ext uri="{BB962C8B-B14F-4D97-AF65-F5344CB8AC3E}">
        <p14:creationId xmlns:p14="http://schemas.microsoft.com/office/powerpoint/2010/main" val="611418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63017-15AC-4FFA-95DC-EA4FFF580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" t="5366" r="1129" b="1475"/>
          <a:stretch/>
        </p:blipFill>
        <p:spPr bwMode="auto">
          <a:xfrm>
            <a:off x="-1" y="0"/>
            <a:ext cx="876867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BAFEE8-D823-4B2E-9CE3-B470C6CE9E17}"/>
              </a:ext>
            </a:extLst>
          </p:cNvPr>
          <p:cNvSpPr txBox="1"/>
          <p:nvPr/>
        </p:nvSpPr>
        <p:spPr>
          <a:xfrm>
            <a:off x="9048328" y="2492896"/>
            <a:ext cx="2880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</a:t>
            </a:r>
            <a:r>
              <a:rPr lang="ru-RU" sz="2400" b="1" dirty="0"/>
              <a:t>Таблица кодирования (кодировка, </a:t>
            </a:r>
            <a:r>
              <a:rPr lang="en-US" sz="2400" b="1" dirty="0"/>
              <a:t>charset</a:t>
            </a:r>
            <a:r>
              <a:rPr lang="ru-RU" sz="2400" b="1" dirty="0"/>
              <a:t>) </a:t>
            </a:r>
            <a:r>
              <a:rPr lang="ru-RU" sz="2400" dirty="0"/>
              <a:t>–</a:t>
            </a:r>
            <a:r>
              <a:rPr lang="en-US" sz="2400" dirty="0"/>
              <a:t> </a:t>
            </a:r>
            <a:r>
              <a:rPr lang="ru-RU" sz="2400" dirty="0"/>
              <a:t>перечень печатных символов и их кодов.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670543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7</a:t>
            </a:r>
            <a:r>
              <a:rPr lang="ru-RU" sz="7200" b="1" dirty="0"/>
              <a:t>.</a:t>
            </a:r>
            <a:r>
              <a:rPr lang="en-US" sz="7200" b="1" dirty="0"/>
              <a:t> </a:t>
            </a:r>
            <a:r>
              <a:rPr lang="ru-RU" sz="7200" b="1" dirty="0"/>
              <a:t>Единица </a:t>
            </a:r>
            <a:br>
              <a:rPr lang="ru-RU" sz="7200" b="1" dirty="0"/>
            </a:br>
            <a:r>
              <a:rPr lang="ru-RU" sz="7200" b="1" dirty="0"/>
              <a:t>измерения </a:t>
            </a:r>
            <a:r>
              <a:rPr lang="en-US" sz="7200" b="1" dirty="0">
                <a:solidFill>
                  <a:srgbClr val="FFFF00"/>
                </a:solidFill>
              </a:rPr>
              <a:t>REM</a:t>
            </a:r>
            <a:endParaRPr lang="uk-UA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607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6064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Единицы измерения </a:t>
            </a:r>
            <a:r>
              <a:rPr lang="en-US" sz="4400" b="1" dirty="0"/>
              <a:t>REM</a:t>
            </a:r>
            <a:endParaRPr lang="ru-RU" sz="4400" b="1" dirty="0"/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23673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6002124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https://webref.ru/css/value/size</a:t>
            </a:r>
            <a:endParaRPr lang="uk-UA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536160" y="2060848"/>
            <a:ext cx="41044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REM</a:t>
            </a:r>
            <a:r>
              <a:rPr lang="en-US" sz="2800" dirty="0"/>
              <a:t> (</a:t>
            </a:r>
            <a:r>
              <a:rPr lang="en-US" sz="2800" b="1" dirty="0"/>
              <a:t>r</a:t>
            </a:r>
            <a:r>
              <a:rPr lang="en-US" sz="2800" dirty="0"/>
              <a:t>oot el</a:t>
            </a:r>
            <a:r>
              <a:rPr lang="en-US" sz="2800" b="1" dirty="0"/>
              <a:t>em</a:t>
            </a:r>
            <a:r>
              <a:rPr lang="en-US" sz="2800" dirty="0"/>
              <a:t>ent)– </a:t>
            </a:r>
            <a:r>
              <a:rPr lang="ru-RU" sz="2800" dirty="0"/>
              <a:t>относительная единица измерения которая рассчитывается относительно размера который задан в свойстве </a:t>
            </a:r>
            <a:r>
              <a:rPr lang="en-US" sz="2800" b="1" dirty="0"/>
              <a:t>font-size</a:t>
            </a:r>
            <a:r>
              <a:rPr lang="en-US" sz="2800" dirty="0"/>
              <a:t> </a:t>
            </a:r>
            <a:r>
              <a:rPr lang="ru-RU" sz="2800" dirty="0"/>
              <a:t>у тега </a:t>
            </a:r>
            <a:r>
              <a:rPr lang="en-US" sz="2800" b="1" dirty="0"/>
              <a:t>html.</a:t>
            </a:r>
            <a:endParaRPr lang="uk-UA" sz="28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64" y="1186878"/>
            <a:ext cx="7045190" cy="4671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7034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8</a:t>
            </a:r>
            <a:r>
              <a:rPr lang="ru-RU" sz="7200" b="1" dirty="0"/>
              <a:t>.</a:t>
            </a:r>
            <a:r>
              <a:rPr lang="en-US" sz="7200" b="1" dirty="0"/>
              <a:t> </a:t>
            </a:r>
            <a:r>
              <a:rPr lang="ru-RU" sz="7200" b="1" dirty="0"/>
              <a:t>Переменные в </a:t>
            </a:r>
            <a:r>
              <a:rPr lang="en-US" sz="7200" b="1" dirty="0"/>
              <a:t>CSS</a:t>
            </a:r>
            <a:endParaRPr lang="uk-UA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63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5530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Переменные</a:t>
            </a:r>
            <a:r>
              <a:rPr lang="en-US" sz="4400" b="1" dirty="0"/>
              <a:t> (</a:t>
            </a:r>
            <a:r>
              <a:rPr lang="en-US" sz="4400" b="1" dirty="0">
                <a:solidFill>
                  <a:srgbClr val="00B050"/>
                </a:solidFill>
              </a:rPr>
              <a:t>variables</a:t>
            </a:r>
            <a:r>
              <a:rPr lang="en-US" sz="4400" b="1" dirty="0"/>
              <a:t>)</a:t>
            </a:r>
            <a:r>
              <a:rPr lang="ru-RU" sz="4400" b="1" dirty="0"/>
              <a:t> в </a:t>
            </a:r>
            <a:r>
              <a:rPr lang="en-US" sz="4400" b="1" dirty="0"/>
              <a:t>CSS</a:t>
            </a:r>
            <a:endParaRPr lang="ru-RU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23673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6083424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Подробнее:  </a:t>
            </a:r>
            <a:r>
              <a:rPr lang="en-US" sz="2400" b="1" dirty="0">
                <a:hlinkClick r:id="rId2"/>
              </a:rPr>
              <a:t>https://medium.com/devschacht/3a5dc6193857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816080" y="1216343"/>
            <a:ext cx="4896544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Переменные</a:t>
            </a:r>
            <a:r>
              <a:rPr lang="en-US" sz="2200" dirty="0"/>
              <a:t> (</a:t>
            </a:r>
            <a:r>
              <a:rPr lang="en-US" sz="2200" i="1" dirty="0"/>
              <a:t>variables</a:t>
            </a:r>
            <a:r>
              <a:rPr lang="en-US" sz="2200" dirty="0"/>
              <a:t>)</a:t>
            </a:r>
            <a:r>
              <a:rPr lang="ru-RU" sz="2200" dirty="0"/>
              <a:t> в </a:t>
            </a:r>
            <a:r>
              <a:rPr lang="en-US" sz="2200" b="1" dirty="0"/>
              <a:t>CSS </a:t>
            </a:r>
            <a:r>
              <a:rPr lang="ru-RU" sz="2200" dirty="0"/>
              <a:t>позволяют уменьшит дублирование значений свойств. </a:t>
            </a:r>
            <a:r>
              <a:rPr lang="ru-RU" sz="2200" b="1" dirty="0"/>
              <a:t>Переменные</a:t>
            </a:r>
            <a:r>
              <a:rPr lang="ru-RU" sz="2200" dirty="0"/>
              <a:t> – хранилище для какого либо значения, которое можно многократно использовать в коде, при этом определение этого (хранимого в переменной) значения - выполняется однократно, что упрощает его изменение (при необходимости).</a:t>
            </a:r>
            <a:br>
              <a:rPr lang="ru-RU" sz="2200" dirty="0"/>
            </a:br>
            <a:r>
              <a:rPr lang="ru-RU" sz="2200" i="1" dirty="0"/>
              <a:t>Не путайте с единицей измерения </a:t>
            </a:r>
            <a:r>
              <a:rPr lang="en-US" sz="2200" b="1" i="1" dirty="0"/>
              <a:t>rem</a:t>
            </a:r>
            <a:r>
              <a:rPr lang="ru-RU" sz="2200" i="1" dirty="0"/>
              <a:t>, её функционирование никак не связана с переменными.</a:t>
            </a:r>
            <a:endParaRPr lang="ru-RU" sz="2200" b="1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196752"/>
            <a:ext cx="5608727" cy="4699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015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Будет полезным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817666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064552" y="6071381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192590"/>
            <a:ext cx="55075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200" b="1" dirty="0" err="1"/>
              <a:t>Эрик</a:t>
            </a:r>
            <a:r>
              <a:rPr lang="uk-UA" sz="3200" b="1" dirty="0"/>
              <a:t> </a:t>
            </a:r>
            <a:r>
              <a:rPr lang="uk-UA" sz="3200" b="1" dirty="0" err="1"/>
              <a:t>Шпикерманн</a:t>
            </a:r>
            <a:r>
              <a:rPr lang="uk-UA" sz="3200" b="1" dirty="0"/>
              <a:t>, О шрифте</a:t>
            </a:r>
            <a:endParaRPr lang="uk-UA" sz="4800" b="1" dirty="0"/>
          </a:p>
        </p:txBody>
      </p:sp>
      <p:pic>
        <p:nvPicPr>
          <p:cNvPr id="5" name="Picture 2" descr="p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07" y="957916"/>
            <a:ext cx="3672408" cy="524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59595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/>
              <a:t>То, что всем нужно знать о шрифтах</a:t>
            </a:r>
            <a:endParaRPr lang="uk-UA" sz="2800" i="1" dirty="0"/>
          </a:p>
        </p:txBody>
      </p:sp>
    </p:spTree>
    <p:extLst>
      <p:ext uri="{BB962C8B-B14F-4D97-AF65-F5344CB8AC3E}">
        <p14:creationId xmlns:p14="http://schemas.microsoft.com/office/powerpoint/2010/main" val="3203901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428027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/>
              <a:t>Подробнее о </a:t>
            </a:r>
            <a:r>
              <a:rPr lang="en-US" sz="3200" b="1" dirty="0"/>
              <a:t>REM</a:t>
            </a:r>
            <a:r>
              <a:rPr lang="ru-RU" sz="3200" b="1" dirty="0"/>
              <a:t> и не только</a:t>
            </a:r>
            <a:endParaRPr lang="uk-UA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64208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https://youtu.be/gSr7DW_89xU</a:t>
            </a:r>
            <a:endParaRPr lang="uk-UA" sz="2800" b="1" dirty="0"/>
          </a:p>
        </p:txBody>
      </p:sp>
      <p:pic>
        <p:nvPicPr>
          <p:cNvPr id="1026" name="Picture 2" descr="https://s3-eu-west-1.amazonaws.com/engage-site-cms/craft/uploads/Blog/2018/em-vs-rem-vs-px/8c0194fc81cc2ce455910deffaa9b879.png?mtime=201804231304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0" t="12961" r="6594" b="17917"/>
          <a:stretch/>
        </p:blipFill>
        <p:spPr bwMode="auto">
          <a:xfrm>
            <a:off x="3503712" y="1556792"/>
            <a:ext cx="5256584" cy="3364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814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539969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/>
              <a:t>Lineicons</a:t>
            </a:r>
            <a:r>
              <a:rPr lang="en-US" sz="3200" b="1" dirty="0"/>
              <a:t> – </a:t>
            </a:r>
            <a:r>
              <a:rPr lang="ru-RU" sz="3200" b="1" dirty="0"/>
              <a:t>еще одна библиотека с иконками</a:t>
            </a:r>
            <a:endParaRPr lang="uk-UA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64208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https://lineicons.com/</a:t>
            </a:r>
            <a:endParaRPr lang="uk-UA" sz="28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6B4B25-F0C3-4EF4-AC84-E23590DD3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951" y="1645406"/>
            <a:ext cx="6960096" cy="3567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3102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Домашнее задание</a:t>
            </a:r>
            <a:endParaRPr lang="uk-UA" sz="7200" dirty="0"/>
          </a:p>
        </p:txBody>
      </p:sp>
    </p:spTree>
    <p:extLst>
      <p:ext uri="{BB962C8B-B14F-4D97-AF65-F5344CB8AC3E}">
        <p14:creationId xmlns:p14="http://schemas.microsoft.com/office/powerpoint/2010/main" val="552918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5744" r="13973"/>
          <a:stretch/>
        </p:blipFill>
        <p:spPr>
          <a:xfrm>
            <a:off x="-24680" y="0"/>
            <a:ext cx="8568953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4152" y="751344"/>
            <a:ext cx="4285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Подсказка</a:t>
            </a:r>
            <a:r>
              <a:rPr lang="uk-UA" sz="2800" dirty="0"/>
              <a:t>, </a:t>
            </a:r>
            <a:r>
              <a:rPr lang="ru-RU" sz="2800" b="1" dirty="0"/>
              <a:t>использованы</a:t>
            </a:r>
            <a:r>
              <a:rPr lang="uk-UA" sz="2800" b="1" dirty="0"/>
              <a:t> </a:t>
            </a:r>
            <a:r>
              <a:rPr lang="ru-RU" sz="2800" b="1" dirty="0"/>
              <a:t>шрифты</a:t>
            </a:r>
            <a:r>
              <a:rPr lang="uk-UA" sz="2800" i="1" dirty="0"/>
              <a:t>: </a:t>
            </a:r>
            <a:r>
              <a:rPr lang="en-US" sz="2800" i="1" dirty="0"/>
              <a:t>Alfa Slab One, Cairo, Carter One, Caveat, Cookie, DM Mono, Mali, Oswald</a:t>
            </a:r>
            <a:endParaRPr lang="ru-RU" sz="2800" i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3933056"/>
            <a:ext cx="4141721" cy="2321440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1757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ucore.net/wp-content/uploads/2020/05/img_5ec381643ab6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" t="170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624" y="4581128"/>
            <a:ext cx="6382095" cy="1591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82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8107" r="18107"/>
          <a:stretch/>
        </p:blipFill>
        <p:spPr>
          <a:xfrm>
            <a:off x="237999" y="0"/>
            <a:ext cx="777686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96200" y="3212976"/>
            <a:ext cx="2664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Еще подсказка: </a:t>
            </a:r>
            <a:r>
              <a:rPr lang="uk-UA" sz="2400" dirty="0"/>
              <a:t>родительський тег </a:t>
            </a:r>
            <a:r>
              <a:rPr lang="uk-UA" sz="2400" dirty="0" err="1"/>
              <a:t>высотой</a:t>
            </a:r>
            <a:r>
              <a:rPr lang="uk-UA" sz="2400" dirty="0"/>
              <a:t> в 10</a:t>
            </a:r>
            <a:r>
              <a:rPr lang="en-US" sz="2400" dirty="0"/>
              <a:t>0vh</a:t>
            </a:r>
            <a:r>
              <a:rPr lang="uk-UA" sz="2400" dirty="0"/>
              <a:t> от </a:t>
            </a:r>
            <a:r>
              <a:rPr lang="uk-UA" sz="2400" b="1" dirty="0" err="1"/>
              <a:t>высоты</a:t>
            </a:r>
            <a:r>
              <a:rPr lang="uk-UA" sz="2400" b="1" dirty="0"/>
              <a:t> </a:t>
            </a:r>
            <a:r>
              <a:rPr lang="uk-UA" sz="2400" b="1" dirty="0" err="1"/>
              <a:t>экрана</a:t>
            </a:r>
            <a:r>
              <a:rPr lang="uk-UA" sz="2400" dirty="0"/>
              <a:t>, с </a:t>
            </a:r>
            <a:r>
              <a:rPr lang="ru-RU" sz="2400" b="1" dirty="0"/>
              <a:t>рамками</a:t>
            </a:r>
            <a:r>
              <a:rPr lang="uk-UA" sz="2400" b="1" dirty="0"/>
              <a:t> с </a:t>
            </a:r>
            <a:r>
              <a:rPr lang="uk-UA" sz="2400" b="1" dirty="0" err="1"/>
              <a:t>левой</a:t>
            </a:r>
            <a:r>
              <a:rPr lang="uk-UA" sz="2400" b="1" dirty="0"/>
              <a:t> и </a:t>
            </a:r>
            <a:r>
              <a:rPr lang="uk-UA" sz="2400" b="1" dirty="0" err="1"/>
              <a:t>правой</a:t>
            </a:r>
            <a:r>
              <a:rPr lang="uk-UA" sz="2400" b="1" dirty="0"/>
              <a:t> </a:t>
            </a:r>
            <a:r>
              <a:rPr lang="uk-UA" sz="2400" b="1" dirty="0" err="1"/>
              <a:t>стороны</a:t>
            </a:r>
            <a:r>
              <a:rPr lang="uk-UA" sz="2400" b="1" dirty="0"/>
              <a:t> </a:t>
            </a:r>
            <a:r>
              <a:rPr lang="uk-UA" sz="2400" dirty="0" err="1"/>
              <a:t>могут</a:t>
            </a:r>
            <a:r>
              <a:rPr lang="uk-UA" sz="2400" dirty="0"/>
              <a:t> </a:t>
            </a:r>
            <a:r>
              <a:rPr lang="uk-UA" sz="2400" dirty="0" err="1"/>
              <a:t>помочь</a:t>
            </a:r>
            <a:r>
              <a:rPr lang="uk-UA" sz="2400" dirty="0"/>
              <a:t> вам.</a:t>
            </a:r>
            <a:endParaRPr lang="ru-RU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7907019" y="779220"/>
            <a:ext cx="31575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err="1">
                <a:solidFill>
                  <a:srgbClr val="C00000"/>
                </a:solidFill>
              </a:rPr>
              <a:t>Это</a:t>
            </a:r>
            <a:r>
              <a:rPr lang="uk-UA" sz="2400" b="1" dirty="0">
                <a:solidFill>
                  <a:srgbClr val="C00000"/>
                </a:solidFill>
              </a:rPr>
              <a:t> просто </a:t>
            </a:r>
            <a:r>
              <a:rPr lang="uk-UA" sz="2400" b="1" dirty="0" err="1">
                <a:solidFill>
                  <a:srgbClr val="C00000"/>
                </a:solidFill>
              </a:rPr>
              <a:t>подсказка</a:t>
            </a:r>
            <a:r>
              <a:rPr lang="uk-UA" sz="2400" dirty="0"/>
              <a:t>, </a:t>
            </a:r>
            <a:r>
              <a:rPr lang="uk-UA" sz="2400" dirty="0" err="1"/>
              <a:t>демонстрация</a:t>
            </a:r>
            <a:r>
              <a:rPr lang="uk-UA" sz="2400" dirty="0"/>
              <a:t> того </a:t>
            </a:r>
            <a:r>
              <a:rPr lang="uk-UA" sz="2400" dirty="0" err="1"/>
              <a:t>как</a:t>
            </a:r>
            <a:r>
              <a:rPr lang="uk-UA" sz="2400" dirty="0"/>
              <a:t> структурно </a:t>
            </a:r>
            <a:r>
              <a:rPr lang="uk-UA" sz="2400" dirty="0" err="1"/>
              <a:t>выглядит</a:t>
            </a:r>
            <a:r>
              <a:rPr lang="uk-UA" sz="2400" dirty="0"/>
              <a:t> </a:t>
            </a:r>
            <a:r>
              <a:rPr lang="uk-UA" sz="2400" dirty="0" err="1"/>
              <a:t>страница</a:t>
            </a:r>
            <a:r>
              <a:rPr lang="uk-UA" sz="2400" dirty="0"/>
              <a:t>.</a:t>
            </a:r>
            <a:endParaRPr lang="ru-RU" sz="2400" dirty="0"/>
          </a:p>
        </p:txBody>
      </p:sp>
      <p:sp>
        <p:nvSpPr>
          <p:cNvPr id="5" name="Стрелка вправо 4"/>
          <p:cNvSpPr/>
          <p:nvPr/>
        </p:nvSpPr>
        <p:spPr>
          <a:xfrm rot="10800000">
            <a:off x="7104112" y="1248535"/>
            <a:ext cx="576064" cy="75734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924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К следующему </a:t>
            </a:r>
          </a:p>
          <a:p>
            <a:pPr algn="ctr"/>
            <a:r>
              <a:rPr lang="ru-RU" sz="6600" b="1" dirty="0"/>
              <a:t>занятию…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521979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1209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548680"/>
            <a:ext cx="121920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300" b="1" dirty="0"/>
              <a:t>CSS</a:t>
            </a:r>
            <a:r>
              <a:rPr lang="ru-RU" sz="3300" b="1" dirty="0"/>
              <a:t> селекторы – механизм выбора тегов</a:t>
            </a:r>
            <a:endParaRPr lang="ru-RU" sz="33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032104" y="1473552"/>
            <a:ext cx="26407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400" dirty="0"/>
              <a:t> в обучении, поэтому к следующему занятию жду, что </a:t>
            </a:r>
            <a:r>
              <a:rPr lang="ru-RU" sz="2400" b="1" dirty="0">
                <a:solidFill>
                  <a:srgbClr val="00B050"/>
                </a:solidFill>
              </a:rPr>
              <a:t>посмотрите небольшой ролик о </a:t>
            </a:r>
            <a:r>
              <a:rPr lang="en-US" sz="2400" b="1" dirty="0">
                <a:solidFill>
                  <a:srgbClr val="00B050"/>
                </a:solidFill>
              </a:rPr>
              <a:t>CSS </a:t>
            </a:r>
            <a:r>
              <a:rPr lang="ru-RU" sz="2400" b="1" dirty="0">
                <a:solidFill>
                  <a:srgbClr val="00B050"/>
                </a:solidFill>
              </a:rPr>
              <a:t>селекторах.</a:t>
            </a:r>
            <a:endParaRPr lang="uk-UA" sz="2400" dirty="0">
              <a:solidFill>
                <a:srgbClr val="00B05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5589240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https://youtu.be/bgrJ3Hlx7uo?t=39</a:t>
            </a:r>
            <a:endParaRPr lang="uk-UA" sz="2800" b="1" dirty="0"/>
          </a:p>
        </p:txBody>
      </p:sp>
      <p:pic>
        <p:nvPicPr>
          <p:cNvPr id="1026" name="Picture 2" descr="Diagram: CSS selector connecting a CSS rule to an HTML el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722795"/>
            <a:ext cx="5928905" cy="328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240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2780928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&lt;meta</a:t>
            </a:r>
            <a:r>
              <a:rPr lang="en-US" sz="6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charset</a:t>
            </a:r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66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"utf-8"</a:t>
            </a:r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6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66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00506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…</a:t>
            </a:r>
            <a:r>
              <a:rPr lang="ru-RU" sz="2800" i="1" dirty="0"/>
              <a:t>и сохранять файлы</a:t>
            </a:r>
            <a:r>
              <a:rPr lang="en-US" sz="2800" i="1" dirty="0"/>
              <a:t> </a:t>
            </a:r>
            <a:r>
              <a:rPr lang="ru-RU" sz="2800" i="1" dirty="0"/>
              <a:t>в </a:t>
            </a:r>
            <a:r>
              <a:rPr lang="en-US" sz="2800" b="1" i="1" dirty="0" err="1"/>
              <a:t>unicode</a:t>
            </a:r>
            <a:r>
              <a:rPr lang="en-US" sz="2800" b="1" i="1" dirty="0"/>
              <a:t>-</a:t>
            </a:r>
            <a:r>
              <a:rPr lang="ru-RU" sz="2800" b="1" i="1" dirty="0"/>
              <a:t>формате </a:t>
            </a:r>
            <a:r>
              <a:rPr lang="en-US" sz="2800" i="1" dirty="0"/>
              <a:t>UTF-8.</a:t>
            </a:r>
            <a:endParaRPr lang="uk-UA" sz="2800" i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280576" y="621089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93393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Чтобы не было проблем с определением </a:t>
            </a:r>
            <a:br>
              <a:rPr lang="ru-RU" sz="4000" b="1" dirty="0"/>
            </a:br>
            <a:r>
              <a:rPr lang="ru-RU" sz="4000" b="1" dirty="0"/>
              <a:t>кодировки,  </a:t>
            </a:r>
            <a:r>
              <a:rPr lang="uk-UA" sz="4000" b="1" dirty="0"/>
              <a:t>м</a:t>
            </a:r>
            <a:r>
              <a:rPr lang="ru-RU" sz="4000" b="1" dirty="0"/>
              <a:t>ы используем тег  </a:t>
            </a:r>
            <a:endParaRPr lang="uk-UA" sz="40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5334307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И директива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@charset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“utf-8”</a:t>
            </a:r>
            <a:r>
              <a:rPr lang="ru-RU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;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для 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CSS-</a:t>
            </a:r>
            <a:r>
              <a:rPr lang="ru-RU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файлов </a:t>
            </a:r>
            <a:b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(размещается в начале файла)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4119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2. Unicode </a:t>
            </a:r>
            <a:r>
              <a:rPr lang="uk-UA" sz="7200" b="1" dirty="0"/>
              <a:t>символ</a:t>
            </a:r>
            <a:r>
              <a:rPr lang="ru-RU" sz="7200" b="1" dirty="0"/>
              <a:t>ы / </a:t>
            </a:r>
            <a:r>
              <a:rPr lang="en-US" sz="7200" b="1" dirty="0">
                <a:solidFill>
                  <a:srgbClr val="FFFF00"/>
                </a:solidFill>
              </a:rPr>
              <a:t>emoji</a:t>
            </a:r>
            <a:endParaRPr lang="uk-UA" sz="8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333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0466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На практике</a:t>
            </a:r>
            <a:endParaRPr lang="en-US" sz="3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76120" y="2619779"/>
            <a:ext cx="45725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Подготовьте разметку на основе таких команд </a:t>
            </a:r>
            <a:r>
              <a:rPr lang="en-US" sz="3200" b="1" dirty="0"/>
              <a:t>Emmet</a:t>
            </a:r>
            <a:r>
              <a:rPr lang="en-US" sz="3200" dirty="0"/>
              <a:t>’</a:t>
            </a:r>
            <a:r>
              <a:rPr lang="uk-UA" sz="3200" dirty="0"/>
              <a:t>а</a:t>
            </a:r>
            <a:r>
              <a:rPr lang="en-US" sz="3200" dirty="0"/>
              <a:t> </a:t>
            </a:r>
            <a:r>
              <a:rPr lang="uk-UA" sz="3200" dirty="0"/>
              <a:t>в </a:t>
            </a:r>
            <a:r>
              <a:rPr lang="en-US" sz="3200" b="1" dirty="0" err="1"/>
              <a:t>VSCode</a:t>
            </a:r>
            <a:r>
              <a:rPr lang="en-US" sz="3200" b="1" dirty="0"/>
              <a:t> </a:t>
            </a:r>
            <a:r>
              <a:rPr lang="en-US" sz="3200" dirty="0"/>
              <a:t>(</a:t>
            </a:r>
            <a:r>
              <a:rPr lang="uk-UA" sz="3200" dirty="0"/>
              <a:t>команд</a:t>
            </a:r>
            <a:r>
              <a:rPr lang="ru-RU" sz="3200" dirty="0"/>
              <a:t>ы выполняются по одной</a:t>
            </a:r>
            <a:r>
              <a:rPr lang="en-US" sz="3200" dirty="0"/>
              <a:t>)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412776"/>
            <a:ext cx="6263543" cy="4896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4686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3265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Emoji Unicode</a:t>
            </a:r>
            <a:endParaRPr lang="ru-RU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847655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Например: </a:t>
            </a:r>
            <a:r>
              <a:rPr lang="en-US" sz="2400" dirty="0">
                <a:hlinkClick r:id="rId2"/>
              </a:rPr>
              <a:t>https://emojipedia.org/</a:t>
            </a:r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2353927"/>
            <a:ext cx="5901988" cy="342487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888" y="1410274"/>
            <a:ext cx="6626235" cy="188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9950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/>
              <a:t>2. О шрифтах</a:t>
            </a:r>
          </a:p>
        </p:txBody>
      </p:sp>
    </p:spTree>
    <p:extLst>
      <p:ext uri="{BB962C8B-B14F-4D97-AF65-F5344CB8AC3E}">
        <p14:creationId xmlns:p14="http://schemas.microsoft.com/office/powerpoint/2010/main" val="3854518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4715</TotalTime>
  <Words>846</Words>
  <Application>Microsoft Office PowerPoint</Application>
  <PresentationFormat>Широкий екран</PresentationFormat>
  <Paragraphs>104</Paragraphs>
  <Slides>42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42</vt:i4>
      </vt:variant>
    </vt:vector>
  </HeadingPairs>
  <TitlesOfParts>
    <vt:vector size="47" baseType="lpstr">
      <vt:lpstr>Arial</vt:lpstr>
      <vt:lpstr>Calibri</vt:lpstr>
      <vt:lpstr>Courier New</vt:lpstr>
      <vt:lpstr>Times New Roman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676</cp:revision>
  <dcterms:created xsi:type="dcterms:W3CDTF">2014-11-20T09:08:59Z</dcterms:created>
  <dcterms:modified xsi:type="dcterms:W3CDTF">2021-07-14T20:13:58Z</dcterms:modified>
</cp:coreProperties>
</file>